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8" r:id="rId3"/>
    <p:sldId id="276" r:id="rId4"/>
    <p:sldId id="277" r:id="rId5"/>
    <p:sldId id="258" r:id="rId6"/>
    <p:sldId id="259" r:id="rId7"/>
    <p:sldId id="260" r:id="rId8"/>
    <p:sldId id="265" r:id="rId9"/>
    <p:sldId id="267" r:id="rId10"/>
    <p:sldId id="268" r:id="rId11"/>
    <p:sldId id="271" r:id="rId12"/>
    <p:sldId id="287" r:id="rId13"/>
    <p:sldId id="279" r:id="rId14"/>
    <p:sldId id="28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8" autoAdjust="0"/>
    <p:restoredTop sz="82589" autoAdjust="0"/>
  </p:normalViewPr>
  <p:slideViewPr>
    <p:cSldViewPr snapToGrid="0">
      <p:cViewPr varScale="1">
        <p:scale>
          <a:sx n="78" d="100"/>
          <a:sy n="78" d="100"/>
        </p:scale>
        <p:origin x="59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EB41F-86E7-4B59-B405-7408749132DE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49F2E-0193-4610-A113-BE26F11553D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671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SVM </a:t>
            </a:r>
            <a:r>
              <a:rPr lang="zh-CN" altLang="en-US" baseline="0" dirty="0" smtClean="0"/>
              <a:t>决策树 逻辑回归 </a:t>
            </a:r>
            <a:r>
              <a:rPr lang="en-US" altLang="zh-CN" baseline="0" dirty="0" smtClean="0"/>
              <a:t>DNN </a:t>
            </a:r>
            <a:r>
              <a:rPr lang="zh-CN" altLang="en-US" baseline="0" dirty="0" smtClean="0"/>
              <a:t>都属于判别模型，目标是学得不同类别之间的最优分类面，反映的是异类数据之间的差异，对于数据本身的特征不关注</a:t>
            </a: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判别模型 条件概率</a:t>
            </a: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生成模型 联合概率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54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图像和视觉领域是对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GAN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研究和应用最广泛的一个领域，已经可以生成数字、人脸等物体对象，构成各种逼真的室内外场景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从分割图像恢复原图像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给黑白图像上色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从物体轮廓恢复物体图像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从低分辨率图像生成高分辨率图像等。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7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高维空间中的一个点</a:t>
            </a:r>
            <a:endParaRPr lang="en-US" altLang="zh-CN" dirty="0" smtClean="0"/>
          </a:p>
          <a:p>
            <a:r>
              <a:rPr lang="zh-CN" altLang="en-US" dirty="0" smtClean="0"/>
              <a:t>寻找高维空间中的一个分布函数，使得点落在蓝色区域的概率较大，落在其他区域的概率较小。那么这个分布函数就可以刻画出图片为二次元人物头像的可能性。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9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:r>
                  <a:rPr lang="zh-CN" altLang="en-US" baseline="0" dirty="0" smtClean="0"/>
                  <a:t> 服从参数为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12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分布</a:t>
                </a:r>
                <a:r>
                  <a:rPr lang="en-US" altLang="zh-CN" dirty="0" smtClean="0"/>
                  <a:t>P</a:t>
                </a:r>
                <a:r>
                  <a:rPr lang="en-US" altLang="zh-CN" baseline="-25000" dirty="0" smtClean="0"/>
                  <a:t>G</a:t>
                </a:r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理论上</a:t>
                </a:r>
                <a:r>
                  <a:rPr lang="en-US" altLang="zh-CN" dirty="0" smtClean="0"/>
                  <a:t>GMM</a:t>
                </a:r>
                <a:r>
                  <a:rPr lang="zh-CN" altLang="en-US" dirty="0" smtClean="0"/>
                  <a:t>可以拟合出任意类型的分布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:r>
                  <a:rPr lang="zh-CN" altLang="en-US" baseline="0" dirty="0" smtClean="0"/>
                  <a:t> 服从参数为</a:t>
                </a:r>
                <a:r>
                  <a:rPr lang="zh-TW" altLang="en-US" sz="1200" i="0" smtClean="0">
                    <a:latin typeface="Cambria Math" panose="02040503050406030204" pitchFamily="18" charset="0"/>
                  </a:rPr>
                  <a:t>𝜃</a:t>
                </a:r>
                <a:r>
                  <a:rPr lang="zh-CN" altLang="en-US" sz="1200" i="0" smtClean="0">
                    <a:latin typeface="Cambria Math" panose="02040503050406030204" pitchFamily="18" charset="0"/>
                  </a:rPr>
                  <a:t>的</a:t>
                </a:r>
                <a:r>
                  <a:rPr lang="zh-CN" altLang="en-US" dirty="0" smtClean="0"/>
                  <a:t>分布</a:t>
                </a:r>
                <a:r>
                  <a:rPr lang="en-US" altLang="zh-CN" dirty="0" smtClean="0"/>
                  <a:t>P</a:t>
                </a:r>
                <a:r>
                  <a:rPr lang="en-US" altLang="zh-CN" baseline="-25000" dirty="0" smtClean="0"/>
                  <a:t>G</a:t>
                </a:r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理论上</a:t>
                </a:r>
                <a:r>
                  <a:rPr lang="en-US" altLang="zh-CN" dirty="0" smtClean="0"/>
                  <a:t>GMM</a:t>
                </a:r>
                <a:r>
                  <a:rPr lang="zh-CN" altLang="en-US" dirty="0" smtClean="0"/>
                  <a:t>可以拟合出任意类型的分布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77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二次元人物头像生成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8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892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207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为什么要用这种形式的</a:t>
            </a:r>
            <a:r>
              <a:rPr lang="en-US" altLang="zh-CN" dirty="0" smtClean="0"/>
              <a:t>V(G,D)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因为</a:t>
            </a:r>
            <a:r>
              <a:rPr lang="en-US" altLang="zh-CN" baseline="0" dirty="0" smtClean="0"/>
              <a:t>V(G,D)</a:t>
            </a:r>
            <a:r>
              <a:rPr lang="zh-CN" altLang="en-US" baseline="0" dirty="0" smtClean="0"/>
              <a:t>取最大值时，数学推导出来的形式就是</a:t>
            </a:r>
            <a:r>
              <a:rPr lang="en-US" altLang="zh-CN" baseline="0" dirty="0" smtClean="0"/>
              <a:t>JS</a:t>
            </a:r>
            <a:r>
              <a:rPr lang="zh-CN" altLang="en-US" baseline="0" dirty="0" smtClean="0"/>
              <a:t>散度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06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maxV</a:t>
            </a:r>
            <a:r>
              <a:rPr lang="en-US" altLang="zh-CN" dirty="0" smtClean="0"/>
              <a:t>(G,D)</a:t>
            </a:r>
            <a:r>
              <a:rPr lang="zh-CN" altLang="en-US" dirty="0" smtClean="0"/>
              <a:t>来刻画两个数据分布之间的差距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49F2E-0193-4610-A113-BE26F11553D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80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54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63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0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5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1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6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8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7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5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2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9AA8A-9E87-4ED5-921E-8A7FB0B03CD4}" type="datetimeFigureOut">
              <a:rPr lang="zh-CN" altLang="en-US" smtClean="0"/>
              <a:pPr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0B0C7-C16E-4B7D-B2D4-891A92A4CA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7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0.png"/><Relationship Id="rId7" Type="http://schemas.openxmlformats.org/officeDocument/2006/relationships/image" Target="../media/image4.jpe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7.jpeg"/><Relationship Id="rId3" Type="http://schemas.openxmlformats.org/officeDocument/2006/relationships/image" Target="../media/image51.png"/><Relationship Id="rId7" Type="http://schemas.openxmlformats.org/officeDocument/2006/relationships/image" Target="../media/image27.jpeg"/><Relationship Id="rId12" Type="http://schemas.openxmlformats.org/officeDocument/2006/relationships/image" Target="../media/image36.jpeg"/><Relationship Id="rId17" Type="http://schemas.openxmlformats.org/officeDocument/2006/relationships/image" Target="../media/image59.png"/><Relationship Id="rId2" Type="http://schemas.openxmlformats.org/officeDocument/2006/relationships/image" Target="../media/image50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3.jpeg"/><Relationship Id="rId5" Type="http://schemas.openxmlformats.org/officeDocument/2006/relationships/image" Target="../media/image17.jpeg"/><Relationship Id="rId15" Type="http://schemas.openxmlformats.org/officeDocument/2006/relationships/image" Target="../media/image39.jpeg"/><Relationship Id="rId10" Type="http://schemas.openxmlformats.org/officeDocument/2006/relationships/image" Target="../media/image35.jpeg"/><Relationship Id="rId4" Type="http://schemas.openxmlformats.org/officeDocument/2006/relationships/image" Target="../media/image30.png"/><Relationship Id="rId9" Type="http://schemas.openxmlformats.org/officeDocument/2006/relationships/image" Target="../media/image34.jpeg"/><Relationship Id="rId1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 of Generative Adversarial Network (GAN)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71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5581619" y="733469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xmlns="" id="{BD904703-1E67-446E-A930-63B18124AA2C}"/>
              </a:ext>
            </a:extLst>
          </p:cNvPr>
          <p:cNvSpPr/>
          <p:nvPr/>
        </p:nvSpPr>
        <p:spPr>
          <a:xfrm>
            <a:off x="3924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xmlns="" id="{B140510E-9B9E-4379-8ACC-CEEEA5D5EEE0}"/>
              </a:ext>
            </a:extLst>
          </p:cNvPr>
          <p:cNvSpPr/>
          <p:nvPr/>
        </p:nvSpPr>
        <p:spPr>
          <a:xfrm>
            <a:off x="2881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xmlns="" id="{72C874D9-CA4B-404C-801F-D7D6C745526D}"/>
              </a:ext>
            </a:extLst>
          </p:cNvPr>
          <p:cNvSpPr/>
          <p:nvPr/>
        </p:nvSpPr>
        <p:spPr>
          <a:xfrm>
            <a:off x="3361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xmlns="" id="{29BAA250-4002-4D56-BEBD-91B60E5F0A8A}"/>
              </a:ext>
            </a:extLst>
          </p:cNvPr>
          <p:cNvSpPr/>
          <p:nvPr/>
        </p:nvSpPr>
        <p:spPr>
          <a:xfrm>
            <a:off x="4617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xmlns="" id="{AC28B25A-1EB4-4F2B-8A59-A38D29D90354}"/>
              </a:ext>
            </a:extLst>
          </p:cNvPr>
          <p:cNvSpPr/>
          <p:nvPr/>
        </p:nvSpPr>
        <p:spPr>
          <a:xfrm>
            <a:off x="2567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xmlns="" id="{B14439F8-1359-47E7-9278-A948BE3F20C4}"/>
              </a:ext>
            </a:extLst>
          </p:cNvPr>
          <p:cNvSpPr/>
          <p:nvPr/>
        </p:nvSpPr>
        <p:spPr>
          <a:xfrm>
            <a:off x="4286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xmlns="" id="{5298D51B-1934-4334-8110-187C4AC0638B}"/>
              </a:ext>
            </a:extLst>
          </p:cNvPr>
          <p:cNvSpPr/>
          <p:nvPr/>
        </p:nvSpPr>
        <p:spPr>
          <a:xfrm>
            <a:off x="3967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xmlns="" id="{7D67D2C8-6FC0-40E2-8C2F-ED3EE139F5C4}"/>
              </a:ext>
            </a:extLst>
          </p:cNvPr>
          <p:cNvSpPr/>
          <p:nvPr/>
        </p:nvSpPr>
        <p:spPr>
          <a:xfrm>
            <a:off x="3740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xmlns="" id="{FB51DD8B-2A85-4B3E-942D-4A806A04083B}"/>
              </a:ext>
            </a:extLst>
          </p:cNvPr>
          <p:cNvSpPr/>
          <p:nvPr/>
        </p:nvSpPr>
        <p:spPr>
          <a:xfrm>
            <a:off x="2905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1276499D-DF31-4912-8E27-1A0B25A8EAFE}"/>
              </a:ext>
            </a:extLst>
          </p:cNvPr>
          <p:cNvSpPr/>
          <p:nvPr/>
        </p:nvSpPr>
        <p:spPr>
          <a:xfrm>
            <a:off x="7610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xmlns="" id="{3BD73E07-305E-4E6A-85FB-ED1AD690D1BF}"/>
              </a:ext>
            </a:extLst>
          </p:cNvPr>
          <p:cNvSpPr/>
          <p:nvPr/>
        </p:nvSpPr>
        <p:spPr>
          <a:xfrm>
            <a:off x="2560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xmlns="" id="{8BB7A68F-66D0-420F-967F-228EB4F3C678}"/>
              </a:ext>
            </a:extLst>
          </p:cNvPr>
          <p:cNvSpPr/>
          <p:nvPr/>
        </p:nvSpPr>
        <p:spPr>
          <a:xfrm>
            <a:off x="2560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=""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2870803" y="1543043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4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=""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2870802" y="1969458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5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xmlns="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5095521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xmlns="" id="{7C71FC58-66B5-4F5C-A0E4-52C50199107A}"/>
              </a:ext>
            </a:extLst>
          </p:cNvPr>
          <p:cNvSpPr txBox="1"/>
          <p:nvPr/>
        </p:nvSpPr>
        <p:spPr>
          <a:xfrm>
            <a:off x="5682914" y="3474882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=""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2823077" y="4767023"/>
                <a:ext cx="7169848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xmlns="" id="{63613233-3F35-4E7B-A726-B9D6B983A2AA}"/>
              </a:ext>
            </a:extLst>
          </p:cNvPr>
          <p:cNvSpPr txBox="1"/>
          <p:nvPr/>
        </p:nvSpPr>
        <p:spPr>
          <a:xfrm>
            <a:off x="1900211" y="4269312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sz="2400" dirty="0"/>
              <a:t> Objective Function for D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xmlns="" id="{7B935B60-12DE-4199-B26F-100908545E09}"/>
              </a:ext>
            </a:extLst>
          </p:cNvPr>
          <p:cNvSpPr txBox="1"/>
          <p:nvPr/>
        </p:nvSpPr>
        <p:spPr>
          <a:xfrm>
            <a:off x="8473909" y="5229446"/>
            <a:ext cx="169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 is fixed)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=""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3085015" y="5810019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xmlns="" id="{2B455590-3182-40AE-8974-64A44B9F4B39}"/>
              </a:ext>
            </a:extLst>
          </p:cNvPr>
          <p:cNvSpPr txBox="1"/>
          <p:nvPr/>
        </p:nvSpPr>
        <p:spPr>
          <a:xfrm>
            <a:off x="1900210" y="5769973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xmlns="" id="{4E1CCC9A-BD50-4CBA-A4CF-89BD19390D13}"/>
              </a:ext>
            </a:extLst>
          </p:cNvPr>
          <p:cNvSpPr/>
          <p:nvPr/>
        </p:nvSpPr>
        <p:spPr>
          <a:xfrm flipV="1">
            <a:off x="6002950" y="5179257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xmlns="" id="{2F343930-B86E-4F47-9E0D-728B6E11C775}"/>
              </a:ext>
            </a:extLst>
          </p:cNvPr>
          <p:cNvSpPr/>
          <p:nvPr/>
        </p:nvSpPr>
        <p:spPr>
          <a:xfrm flipH="1">
            <a:off x="9137090" y="45008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51DF3D3-3393-4C64-A51E-8046E9DF97C3}"/>
              </a:ext>
            </a:extLst>
          </p:cNvPr>
          <p:cNvSpPr/>
          <p:nvPr/>
        </p:nvSpPr>
        <p:spPr>
          <a:xfrm>
            <a:off x="6453608" y="1471946"/>
            <a:ext cx="3993225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Using the example objective function is exactly the same as training a binary classifier. 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1EBEC6B2-0063-4CC7-8766-FE7620C4E286}"/>
              </a:ext>
            </a:extLst>
          </p:cNvPr>
          <p:cNvSpPr/>
          <p:nvPr/>
        </p:nvSpPr>
        <p:spPr>
          <a:xfrm>
            <a:off x="1583321" y="6456393"/>
            <a:ext cx="308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Goodfellow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et al., NIPS,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9029E2ED-FE83-4D3C-9814-27CDFCAE828B}"/>
              </a:ext>
            </a:extLst>
          </p:cNvPr>
          <p:cNvSpPr/>
          <p:nvPr/>
        </p:nvSpPr>
        <p:spPr>
          <a:xfrm>
            <a:off x="4494597" y="5824993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EE166C8F-EDB3-4F6C-B939-C37FE745AB6E}"/>
              </a:ext>
            </a:extLst>
          </p:cNvPr>
          <p:cNvSpPr txBox="1"/>
          <p:nvPr/>
        </p:nvSpPr>
        <p:spPr>
          <a:xfrm>
            <a:off x="7512425" y="3873480"/>
            <a:ext cx="242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Sigmoid Output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4"/>
              <p:cNvSpPr txBox="1"/>
              <p:nvPr/>
            </p:nvSpPr>
            <p:spPr>
              <a:xfrm>
                <a:off x="6340506" y="5870735"/>
                <a:ext cx="39207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506" y="5870735"/>
                <a:ext cx="392075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11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509677" y="6240067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6" grpId="0"/>
      <p:bldP spid="47" grpId="0" animBg="1"/>
      <p:bldP spid="51" grpId="0"/>
      <p:bldP spid="3" grpId="0" animBg="1"/>
      <p:bldP spid="29" grpId="0" animBg="1"/>
      <p:bldP spid="5" grpId="0" animBg="1"/>
      <p:bldP spid="6" grpId="0" animBg="1"/>
      <p:bldP spid="33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>
            <a:cxnSpLocks/>
          </p:cNvCxnSpPr>
          <p:nvPr/>
        </p:nvCxnSpPr>
        <p:spPr>
          <a:xfrm>
            <a:off x="2596137" y="497265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3730076" y="348148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5238519" y="497265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6372458" y="348148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7751313" y="497265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8885252" y="348148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502001" y="5183670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000" y="518366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6124136" y="5183670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136" y="518366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709535" y="5183670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535" y="518366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893864" y="290199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64" y="290199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47969" y="290199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969" y="290199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049040" y="295826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040" y="295826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338616" y="445386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16" y="445386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7103455" y="445386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455" y="445386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9564156" y="445386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156" y="445386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2300717" y="371405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5564421" y="3602846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7913727" y="4381814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2945059" y="364236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526942" y="354218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8218161" y="431147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 flipV="1">
            <a:off x="5753411" y="1283687"/>
            <a:ext cx="2142423" cy="21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513510" y="622148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072488" y="4145283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8653591" y="516258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xmlns="" id="{8673B5BD-F851-46A1-A84F-5992F489FC67}"/>
              </a:ext>
            </a:extLst>
          </p:cNvPr>
          <p:cNvCxnSpPr>
            <a:cxnSpLocks/>
          </p:cNvCxnSpPr>
          <p:nvPr/>
        </p:nvCxnSpPr>
        <p:spPr>
          <a:xfrm>
            <a:off x="3038801" y="3854733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xmlns="" id="{30D5F1CF-523B-4A8F-896F-4E47F8D03142}"/>
              </a:ext>
            </a:extLst>
          </p:cNvPr>
          <p:cNvCxnSpPr>
            <a:cxnSpLocks/>
          </p:cNvCxnSpPr>
          <p:nvPr/>
        </p:nvCxnSpPr>
        <p:spPr>
          <a:xfrm>
            <a:off x="6609749" y="3682858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xmlns="" id="{BD5830D6-F369-4FA5-BA6D-463B5F1B9465}"/>
              </a:ext>
            </a:extLst>
          </p:cNvPr>
          <p:cNvCxnSpPr>
            <a:cxnSpLocks/>
          </p:cNvCxnSpPr>
          <p:nvPr/>
        </p:nvCxnSpPr>
        <p:spPr>
          <a:xfrm>
            <a:off x="8299440" y="447342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="" xmlns:a16="http://schemas.microsoft.com/office/drawing/2014/main" id="{E0202620-727B-4458-B2AD-329E7CD4502D}"/>
                  </a:ext>
                </a:extLst>
              </p:cNvPr>
              <p:cNvSpPr/>
              <p:nvPr/>
            </p:nvSpPr>
            <p:spPr>
              <a:xfrm>
                <a:off x="1562532" y="4248046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202620-727B-4458-B2AD-329E7CD45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2" y="4248045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="" xmlns:a16="http://schemas.microsoft.com/office/drawing/2014/main" id="{5DB9A742-1A83-4C20-8418-164149BF9711}"/>
                  </a:ext>
                </a:extLst>
              </p:cNvPr>
              <p:cNvSpPr/>
              <p:nvPr/>
            </p:nvSpPr>
            <p:spPr>
              <a:xfrm>
                <a:off x="3755812" y="5826692"/>
                <a:ext cx="4716153" cy="4934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2400" dirty="0"/>
                  <a:t>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DB9A742-1A83-4C20-8418-164149BF9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11" y="5826691"/>
                <a:ext cx="4716153" cy="493405"/>
              </a:xfrm>
              <a:prstGeom prst="rect">
                <a:avLst/>
              </a:prstGeom>
              <a:blipFill>
                <a:blip r:embed="rId13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xmlns="" id="{180092EF-8C88-42D2-A9CA-BC786910F714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048841" y="5002336"/>
            <a:ext cx="706970" cy="10710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="" xmlns:a16="http://schemas.microsoft.com/office/drawing/2014/main" id="{48D9BA41-0F9B-426C-BB3C-85705F48688B}"/>
                  </a:ext>
                </a:extLst>
              </p:cNvPr>
              <p:cNvSpPr/>
              <p:nvPr/>
            </p:nvSpPr>
            <p:spPr>
              <a:xfrm>
                <a:off x="3438789" y="63732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8D9BA41-0F9B-426C-BB3C-85705F486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89" y="637322"/>
                <a:ext cx="4636654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379399D7-634F-492A-8BB8-409AA18A3A60}"/>
              </a:ext>
            </a:extLst>
          </p:cNvPr>
          <p:cNvSpPr/>
          <p:nvPr/>
        </p:nvSpPr>
        <p:spPr>
          <a:xfrm>
            <a:off x="5777437" y="1484762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="" xmlns:a16="http://schemas.microsoft.com/office/drawing/2014/main" id="{D947846C-FFA4-47FC-B47D-9270DFD87978}"/>
                  </a:ext>
                </a:extLst>
              </p:cNvPr>
              <p:cNvSpPr/>
              <p:nvPr/>
            </p:nvSpPr>
            <p:spPr>
              <a:xfrm>
                <a:off x="2504575" y="158731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947846C-FFA4-47FC-B47D-9270DFD8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1587312"/>
                <a:ext cx="3167919" cy="573555"/>
              </a:xfrm>
              <a:prstGeom prst="rect">
                <a:avLst/>
              </a:prstGeom>
              <a:blipFill>
                <a:blip r:embed="rId1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4CECB77C-0EB0-44EA-B4EA-F9916AA0166C}"/>
              </a:ext>
            </a:extLst>
          </p:cNvPr>
          <p:cNvSpPr/>
          <p:nvPr/>
        </p:nvSpPr>
        <p:spPr>
          <a:xfrm>
            <a:off x="3914157" y="160228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="" xmlns:a16="http://schemas.microsoft.com/office/drawing/2014/main" id="{E01E0D71-4D70-439C-AC90-09C1D872F36A}"/>
                  </a:ext>
                </a:extLst>
              </p:cNvPr>
              <p:cNvSpPr txBox="1"/>
              <p:nvPr/>
            </p:nvSpPr>
            <p:spPr>
              <a:xfrm>
                <a:off x="5757117" y="655675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1E0D71-4D70-439C-AC90-09C1D872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16" y="655675"/>
                <a:ext cx="2138717" cy="561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99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接點 29"/>
          <p:cNvCxnSpPr>
            <a:cxnSpLocks/>
          </p:cNvCxnSpPr>
          <p:nvPr/>
        </p:nvCxnSpPr>
        <p:spPr>
          <a:xfrm flipV="1">
            <a:off x="5753411" y="1283687"/>
            <a:ext cx="2142423" cy="2185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3513510" y="622148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="" xmlns:a16="http://schemas.microsoft.com/office/drawing/2014/main" id="{48D9BA41-0F9B-426C-BB3C-85705F48688B}"/>
                  </a:ext>
                </a:extLst>
              </p:cNvPr>
              <p:cNvSpPr/>
              <p:nvPr/>
            </p:nvSpPr>
            <p:spPr>
              <a:xfrm>
                <a:off x="3438789" y="63732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8D9BA41-0F9B-426C-BB3C-85705F486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789" y="637322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379399D7-634F-492A-8BB8-409AA18A3A60}"/>
              </a:ext>
            </a:extLst>
          </p:cNvPr>
          <p:cNvSpPr/>
          <p:nvPr/>
        </p:nvSpPr>
        <p:spPr>
          <a:xfrm>
            <a:off x="5777437" y="1484762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="" xmlns:a16="http://schemas.microsoft.com/office/drawing/2014/main" id="{D947846C-FFA4-47FC-B47D-9270DFD87978}"/>
                  </a:ext>
                </a:extLst>
              </p:cNvPr>
              <p:cNvSpPr/>
              <p:nvPr/>
            </p:nvSpPr>
            <p:spPr>
              <a:xfrm>
                <a:off x="2504575" y="158731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947846C-FFA4-47FC-B47D-9270DFD87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1587312"/>
                <a:ext cx="3167919" cy="57355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4CECB77C-0EB0-44EA-B4EA-F9916AA0166C}"/>
              </a:ext>
            </a:extLst>
          </p:cNvPr>
          <p:cNvSpPr/>
          <p:nvPr/>
        </p:nvSpPr>
        <p:spPr>
          <a:xfrm>
            <a:off x="3914157" y="160228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="" xmlns:a16="http://schemas.microsoft.com/office/drawing/2014/main" id="{E01E0D71-4D70-439C-AC90-09C1D872F36A}"/>
                  </a:ext>
                </a:extLst>
              </p:cNvPr>
              <p:cNvSpPr txBox="1"/>
              <p:nvPr/>
            </p:nvSpPr>
            <p:spPr>
              <a:xfrm>
                <a:off x="5757117" y="655675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01E0D71-4D70-439C-AC90-09C1D872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16" y="655675"/>
                <a:ext cx="2138717" cy="5613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內容版面配置區 2">
            <a:extLst>
              <a:ext uri="{FF2B5EF4-FFF2-40B4-BE49-F238E27FC236}">
                <a16:creationId xmlns=""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677" y="3441363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39" name="文字方塊 18">
            <a:extLst>
              <a:ext uri="{FF2B5EF4-FFF2-40B4-BE49-F238E27FC236}">
                <a16:creationId xmlns=""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3188617" y="4409967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1</a:t>
            </a:r>
            <a:r>
              <a:rPr lang="en-US" altLang="zh-TW" sz="2400" dirty="0"/>
              <a:t>: Fix generator G, and update discriminator D</a:t>
            </a:r>
            <a:endParaRPr lang="zh-TW" altLang="en-US" sz="2400" dirty="0"/>
          </a:p>
        </p:txBody>
      </p:sp>
      <p:sp>
        <p:nvSpPr>
          <p:cNvPr id="51" name="文字方塊 19">
            <a:extLst>
              <a:ext uri="{FF2B5EF4-FFF2-40B4-BE49-F238E27FC236}">
                <a16:creationId xmlns=""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3188617" y="4937404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2</a:t>
            </a:r>
            <a:r>
              <a:rPr lang="en-US" altLang="zh-TW" sz="2400" dirty="0"/>
              <a:t>: Fix discriminator D, and update generator G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2473187" y="3286472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33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431086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645858" y="42067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3164113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787749" y="3260296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34699" y="2349473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64113" y="4427247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634699" y="501556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4222955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599146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1787748" y="5822474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460" y="2764971"/>
            <a:ext cx="77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u="sng" dirty="0"/>
              <a:t>Step 1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92459" y="5473533"/>
            <a:ext cx="77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i="1" u="sng" dirty="0"/>
              <a:t>Step </a:t>
            </a:r>
            <a:r>
              <a:rPr lang="en-US" altLang="zh-TW" b="1" i="1" u="sng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52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1" grpId="0"/>
      <p:bldP spid="13" grpId="0" animBg="1"/>
      <p:bldP spid="14" grpId="0"/>
      <p:bldP spid="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91" y="2135378"/>
            <a:ext cx="6860457" cy="37318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2135377"/>
            <a:ext cx="9351025" cy="37318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255" y="2273027"/>
            <a:ext cx="8930270" cy="25746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404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1403238"/>
            <a:ext cx="4775200" cy="47752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8CCE2C7-A113-460F-98A6-3E4DD6ADBDB9}"/>
              </a:ext>
            </a:extLst>
          </p:cNvPr>
          <p:cNvSpPr/>
          <p:nvPr/>
        </p:nvSpPr>
        <p:spPr>
          <a:xfrm>
            <a:off x="4243172" y="6308208"/>
            <a:ext cx="621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training data: </a:t>
            </a:r>
            <a:r>
              <a:rPr lang="zh-TW" altLang="en-US" dirty="0"/>
              <a:t>https://zhuanlan.zhihu.com/p/24767059</a:t>
            </a:r>
          </a:p>
        </p:txBody>
      </p:sp>
    </p:spTree>
    <p:extLst>
      <p:ext uri="{BB962C8B-B14F-4D97-AF65-F5344CB8AC3E}">
        <p14:creationId xmlns:p14="http://schemas.microsoft.com/office/powerpoint/2010/main" val="2790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389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1" y="1389229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426808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69059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33383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403237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10530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13" y="1466471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0141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SVM, Logistic Regression</a:t>
            </a:r>
            <a:r>
              <a:rPr lang="en-US" altLang="zh-CN" dirty="0"/>
              <a:t>, Random </a:t>
            </a:r>
            <a:r>
              <a:rPr lang="en-US" altLang="zh-CN" dirty="0" smtClean="0"/>
              <a:t>Forests…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Discriminative </a:t>
            </a:r>
            <a:r>
              <a:rPr lang="en-US" altLang="zh-CN" dirty="0" smtClean="0"/>
              <a:t>Model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943569" y="2742790"/>
            <a:ext cx="9832" cy="3569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933737" y="6311900"/>
            <a:ext cx="51216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224440" y="3388210"/>
            <a:ext cx="4055155" cy="2678293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582666" y="4527345"/>
            <a:ext cx="1661651" cy="164961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951374" y="4753897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452814" y="4638368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739982" y="5140619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851026" y="4895231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88677" y="5253690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774395" y="5723249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2089025" y="596436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590465" y="5952127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939514" y="5660096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020199" y="546312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452814" y="5239083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344665" y="5715397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221761" y="500167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19967" y="5482534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029317" y="3119851"/>
            <a:ext cx="1661651" cy="164961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398025" y="3346403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899465" y="3230874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186633" y="3733125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297677" y="3487737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435328" y="3846196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221046" y="4315755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3535676" y="4556871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4037116" y="4544633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386165" y="4252602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3466850" y="4055631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3899465" y="3831589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791316" y="4307903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3668412" y="3594181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066618" y="4075040"/>
            <a:ext cx="137651" cy="113071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1" name="直接箭头连接符 100"/>
          <p:cNvCxnSpPr/>
          <p:nvPr/>
        </p:nvCxnSpPr>
        <p:spPr>
          <a:xfrm flipV="1">
            <a:off x="6502726" y="2760078"/>
            <a:ext cx="9832" cy="35691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>
            <a:off x="6492894" y="6329188"/>
            <a:ext cx="51216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6783597" y="3405498"/>
            <a:ext cx="4055155" cy="2678293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7141823" y="4544633"/>
            <a:ext cx="1661651" cy="164961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7510531" y="477118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>
            <a:off x="8011971" y="4655656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7299139" y="5157907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8410183" y="4912519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8547834" y="5270978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7333552" y="5740537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7648182" y="5981653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8149622" y="596941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8498671" y="5677384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7579356" y="5480413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8011971" y="5256371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/>
          <p:cNvSpPr/>
          <p:nvPr/>
        </p:nvSpPr>
        <p:spPr>
          <a:xfrm>
            <a:off x="7903822" y="5732685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7780918" y="5018963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8179124" y="5499822"/>
            <a:ext cx="137651" cy="1130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 rot="1969053">
            <a:off x="7454769" y="3662394"/>
            <a:ext cx="3637366" cy="9855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7957686" y="2899120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7593896" y="3472211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10784467" y="4708011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10406246" y="5308168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9441046" y="3831401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9135801" y="4472571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8578102" y="3296800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10129623" y="4348912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8232987" y="3913175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9833593" y="4953528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8066122" y="3409871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8595389" y="3717599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8998150" y="4055274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9429898" y="4264968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9953543" y="4659586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0350147" y="4896992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8985821" y="3742436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9549668" y="4678098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8715753" y="4151897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7957686" y="3702992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9780165" y="4096640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8193664" y="3132886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7771035" y="3234468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398937" y="4585642"/>
            <a:ext cx="137651" cy="113071"/>
          </a:xfrm>
          <a:prstGeom prst="ellipse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8" grpId="0" animBg="1"/>
      <p:bldP spid="105" grpId="0" animBg="1"/>
      <p:bldP spid="1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21388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1519351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53402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We want to find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90" y="2621573"/>
            <a:ext cx="3586164" cy="36903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514271" y="2486638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71" y="2486637"/>
                <a:ext cx="2194076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單箭頭接點 6"/>
          <p:cNvCxnSpPr/>
          <p:nvPr/>
        </p:nvCxnSpPr>
        <p:spPr>
          <a:xfrm flipH="1">
            <a:off x="4500284" y="4097190"/>
            <a:ext cx="1335314" cy="46544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018971" y="4051238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High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59530" y="5413435"/>
            <a:ext cx="159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Probability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67" y="2904357"/>
            <a:ext cx="968403" cy="96840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19" y="5228771"/>
            <a:ext cx="948193" cy="94819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211" y="2735610"/>
            <a:ext cx="969390" cy="953498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377384" y="5480903"/>
            <a:ext cx="1030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Image</a:t>
            </a:r>
          </a:p>
          <a:p>
            <a:pPr algn="ctr"/>
            <a:r>
              <a:rPr lang="en-US" altLang="zh-TW" sz="2400" b="1" i="1" u="sng" dirty="0"/>
              <a:t>Space</a:t>
            </a:r>
            <a:endParaRPr lang="zh-TW" altLang="en-US" sz="2400" b="1" i="1" u="sng" dirty="0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4901814" y="4792980"/>
            <a:ext cx="1017205" cy="90988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cxnSpLocks/>
          </p:cNvCxnSpPr>
          <p:nvPr/>
        </p:nvCxnSpPr>
        <p:spPr>
          <a:xfrm flipH="1" flipV="1">
            <a:off x="4217331" y="3454154"/>
            <a:ext cx="1515813" cy="234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  <a:endCxn id="12" idx="2"/>
          </p:cNvCxnSpPr>
          <p:nvPr/>
        </p:nvCxnSpPr>
        <p:spPr>
          <a:xfrm flipV="1">
            <a:off x="8121516" y="3689108"/>
            <a:ext cx="1147391" cy="374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6611310" y="4721260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 rot="2935823">
            <a:off x="8013390" y="4060225"/>
            <a:ext cx="78721" cy="717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690031" y="4792980"/>
            <a:ext cx="1415613" cy="9724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="" xmlns:a16="http://schemas.microsoft.com/office/drawing/2014/main" id="{6DFCC326-E007-4CED-97D1-B1CE71B1D23E}"/>
                  </a:ext>
                </a:extLst>
              </p:cNvPr>
              <p:cNvSpPr txBox="1"/>
              <p:nvPr/>
            </p:nvSpPr>
            <p:spPr>
              <a:xfrm>
                <a:off x="7355652" y="608627"/>
                <a:ext cx="268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: an image (a high-dimensional vector)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FCC326-E007-4CED-97D1-B1CE71B1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blipFill>
                <a:blip r:embed="rId9"/>
                <a:stretch>
                  <a:fillRect l="-3636" t="-5882" r="-18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6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(We can sample from it.)</a:t>
                </a:r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are means and variances of the Gaussians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216685" y="3859951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4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7879432" y="5522331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271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018812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9366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8757776" y="5014961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8112998" y="5758647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9524447" y="5667644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2193075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5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2216684" y="4786858"/>
            <a:ext cx="523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3533418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2216684" y="6248890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7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16"/>
              <p:cNvSpPr txBox="1"/>
              <p:nvPr/>
            </p:nvSpPr>
            <p:spPr>
              <a:xfrm>
                <a:off x="7318836" y="6219303"/>
                <a:ext cx="4709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define a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836" y="6219303"/>
                <a:ext cx="4709793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07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44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5100580" y="172248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6712827" y="651223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=""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884096" y="1128276"/>
            <a:ext cx="828730" cy="92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=""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4176983" y="2109672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=""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6762744" y="210967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18B7C4A7-FB0D-4412-BE77-B92E922C0764}"/>
              </a:ext>
            </a:extLst>
          </p:cNvPr>
          <p:cNvSpPr/>
          <p:nvPr/>
        </p:nvSpPr>
        <p:spPr>
          <a:xfrm>
            <a:off x="3105984" y="355056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id="{53589CC7-C106-4A99-92A4-2E5E0D2770E0}"/>
                  </a:ext>
                </a:extLst>
              </p:cNvPr>
              <p:cNvSpPr txBox="1"/>
              <p:nvPr/>
            </p:nvSpPr>
            <p:spPr>
              <a:xfrm>
                <a:off x="2093981" y="335232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589CC7-C106-4A99-92A4-2E5E0D27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="" xmlns:a16="http://schemas.microsoft.com/office/drawing/2014/main" id="{1F8F995E-4A02-4AE9-9A93-2B9BEEEA8D77}"/>
              </a:ext>
            </a:extLst>
          </p:cNvPr>
          <p:cNvSpPr/>
          <p:nvPr/>
        </p:nvSpPr>
        <p:spPr>
          <a:xfrm>
            <a:off x="2693754" y="3744158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7695534" y="1924970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3805178" y="2028348"/>
            <a:ext cx="218098" cy="6360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2815203" y="2093905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="" xmlns:a16="http://schemas.microsoft.com/office/drawing/2014/main" id="{B79CE5BB-92C1-41D3-8D58-82A424AE76BA}"/>
              </a:ext>
            </a:extLst>
          </p:cNvPr>
          <p:cNvCxnSpPr/>
          <p:nvPr/>
        </p:nvCxnSpPr>
        <p:spPr>
          <a:xfrm>
            <a:off x="1052094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右 32">
            <a:extLst>
              <a:ext uri="{FF2B5EF4-FFF2-40B4-BE49-F238E27FC236}">
                <a16:creationId xmlns="" xmlns:a16="http://schemas.microsoft.com/office/drawing/2014/main" id="{D8045BFF-6DC9-4CE9-BE02-59343A1F0729}"/>
              </a:ext>
            </a:extLst>
          </p:cNvPr>
          <p:cNvSpPr/>
          <p:nvPr/>
        </p:nvSpPr>
        <p:spPr>
          <a:xfrm>
            <a:off x="4651036" y="3756113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D3D33FE2-85B5-4767-92D6-96AFF6FB5CD2}"/>
              </a:ext>
            </a:extLst>
          </p:cNvPr>
          <p:cNvSpPr/>
          <p:nvPr/>
        </p:nvSpPr>
        <p:spPr>
          <a:xfrm>
            <a:off x="7255347" y="3605690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="" id="{D32F0FAA-6B0D-4D41-9170-CBC6A3C15D33}"/>
                  </a:ext>
                </a:extLst>
              </p:cNvPr>
              <p:cNvSpPr txBox="1"/>
              <p:nvPr/>
            </p:nvSpPr>
            <p:spPr>
              <a:xfrm>
                <a:off x="6320262" y="3411115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32F0FAA-6B0D-4D41-9170-CBC6A3C1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右 35">
            <a:extLst>
              <a:ext uri="{FF2B5EF4-FFF2-40B4-BE49-F238E27FC236}">
                <a16:creationId xmlns="" xmlns:a16="http://schemas.microsoft.com/office/drawing/2014/main" id="{105DBE29-293F-472F-A9E1-898E238EFF1B}"/>
              </a:ext>
            </a:extLst>
          </p:cNvPr>
          <p:cNvSpPr/>
          <p:nvPr/>
        </p:nvSpPr>
        <p:spPr>
          <a:xfrm>
            <a:off x="6843117" y="3799286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="" xmlns:a16="http://schemas.microsoft.com/office/drawing/2014/main" id="{E69ED97F-2BC5-44B8-B447-ABEFC2925F83}"/>
              </a:ext>
            </a:extLst>
          </p:cNvPr>
          <p:cNvSpPr/>
          <p:nvPr/>
        </p:nvSpPr>
        <p:spPr>
          <a:xfrm>
            <a:off x="8800399" y="3811241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12E1AAA2-C233-4E4C-80BC-0AA10D57BABD}"/>
              </a:ext>
            </a:extLst>
          </p:cNvPr>
          <p:cNvSpPr/>
          <p:nvPr/>
        </p:nvSpPr>
        <p:spPr>
          <a:xfrm>
            <a:off x="3131809" y="536745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xmlns="" id="{83CBDC10-CB5B-4CD0-A14C-2E2789674473}"/>
                  </a:ext>
                </a:extLst>
              </p:cNvPr>
              <p:cNvSpPr txBox="1"/>
              <p:nvPr/>
            </p:nvSpPr>
            <p:spPr>
              <a:xfrm>
                <a:off x="2119806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CBDC10-CB5B-4CD0-A14C-2E27896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="" xmlns:a16="http://schemas.microsoft.com/office/drawing/2014/main" id="{5897601E-E874-4F08-9634-C86E68572C8A}"/>
              </a:ext>
            </a:extLst>
          </p:cNvPr>
          <p:cNvSpPr/>
          <p:nvPr/>
        </p:nvSpPr>
        <p:spPr>
          <a:xfrm>
            <a:off x="2719579" y="5561051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="" xmlns:a16="http://schemas.microsoft.com/office/drawing/2014/main" id="{03A6E566-E4D1-4E27-8A78-3ACB5016F5C8}"/>
              </a:ext>
            </a:extLst>
          </p:cNvPr>
          <p:cNvSpPr/>
          <p:nvPr/>
        </p:nvSpPr>
        <p:spPr>
          <a:xfrm>
            <a:off x="4676861" y="5573006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78A85336-EF3D-4A41-8EA7-CAC27BEEE7F0}"/>
              </a:ext>
            </a:extLst>
          </p:cNvPr>
          <p:cNvSpPr/>
          <p:nvPr/>
        </p:nvSpPr>
        <p:spPr>
          <a:xfrm>
            <a:off x="7285531" y="538128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xmlns="" id="{D2BE2112-2353-4BCB-AAB8-3D97BD344285}"/>
                  </a:ext>
                </a:extLst>
              </p:cNvPr>
              <p:cNvSpPr txBox="1"/>
              <p:nvPr/>
            </p:nvSpPr>
            <p:spPr>
              <a:xfrm>
                <a:off x="6324065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2BE2112-2353-4BCB-AAB8-3D97BD34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="" xmlns:a16="http://schemas.microsoft.com/office/drawing/2014/main" id="{857A9667-A38E-4842-B9CE-A22308E4FFB8}"/>
              </a:ext>
            </a:extLst>
          </p:cNvPr>
          <p:cNvSpPr/>
          <p:nvPr/>
        </p:nvSpPr>
        <p:spPr>
          <a:xfrm>
            <a:off x="6873301" y="5574881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="" xmlns:a16="http://schemas.microsoft.com/office/drawing/2014/main" id="{570D7E69-7024-4770-BD6F-F26CBEBD93E7}"/>
              </a:ext>
            </a:extLst>
          </p:cNvPr>
          <p:cNvSpPr/>
          <p:nvPr/>
        </p:nvSpPr>
        <p:spPr>
          <a:xfrm>
            <a:off x="8830583" y="5586836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=""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8615117" y="1748641"/>
            <a:ext cx="21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 dimensional vector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5401148" y="30368"/>
            <a:ext cx="523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Powered by: </a:t>
            </a:r>
            <a:r>
              <a:rPr lang="zh-TW" altLang="en-US" dirty="0"/>
              <a:t>http://mattya.github.io/chainer-DCGAN/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="" xmlns:a16="http://schemas.microsoft.com/office/drawing/2014/main" id="{CDAE21A5-E061-46CB-A1D4-4747049597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975" y="5381285"/>
            <a:ext cx="914528" cy="91452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="" xmlns:a16="http://schemas.microsoft.com/office/drawing/2014/main" id="{4BFE2901-C928-48BA-9CE0-F7E5B4311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45" y="5381285"/>
            <a:ext cx="914528" cy="914528"/>
          </a:xfrm>
          <a:prstGeom prst="rect">
            <a:avLst/>
          </a:prstGeom>
        </p:spPr>
      </p:pic>
      <p:pic>
        <p:nvPicPr>
          <p:cNvPr id="57" name="圖片 56" descr="一張含有 服飾 的圖片&#10;&#10;描述是以高可信度產生">
            <a:extLst>
              <a:ext uri="{FF2B5EF4-FFF2-40B4-BE49-F238E27FC236}">
                <a16:creationId xmlns="" xmlns:a16="http://schemas.microsoft.com/office/drawing/2014/main" id="{7D08D691-051B-4EF2-84C9-2D1BB3A59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11" y="3595218"/>
            <a:ext cx="914528" cy="91452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="" xmlns:a16="http://schemas.microsoft.com/office/drawing/2014/main" id="{B880FB14-AD52-4C08-B98C-B1BA9D40E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77" y="3544334"/>
            <a:ext cx="914528" cy="9145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9FCDBB5B-3C11-4848-9AEA-913E016EB75F}"/>
              </a:ext>
            </a:extLst>
          </p:cNvPr>
          <p:cNvSpPr txBox="1"/>
          <p:nvPr/>
        </p:nvSpPr>
        <p:spPr>
          <a:xfrm>
            <a:off x="2775409" y="4421814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="" xmlns:a16="http://schemas.microsoft.com/office/drawing/2014/main" id="{1B40B056-2702-481D-B22B-A47F64D9B741}"/>
              </a:ext>
            </a:extLst>
          </p:cNvPr>
          <p:cNvSpPr txBox="1"/>
          <p:nvPr/>
        </p:nvSpPr>
        <p:spPr>
          <a:xfrm>
            <a:off x="7430587" y="4479934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="" xmlns:a16="http://schemas.microsoft.com/office/drawing/2014/main" id="{051E67EF-D6B0-4692-B770-26273C319678}"/>
              </a:ext>
            </a:extLst>
          </p:cNvPr>
          <p:cNvSpPr txBox="1"/>
          <p:nvPr/>
        </p:nvSpPr>
        <p:spPr>
          <a:xfrm>
            <a:off x="3307049" y="62713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="" xmlns:a16="http://schemas.microsoft.com/office/drawing/2014/main" id="{A21533F8-EBAA-44F2-A314-5B68B701BB6C}"/>
              </a:ext>
            </a:extLst>
          </p:cNvPr>
          <p:cNvSpPr txBox="1"/>
          <p:nvPr/>
        </p:nvSpPr>
        <p:spPr>
          <a:xfrm>
            <a:off x="7394007" y="62586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3CBAE13-567E-48E0-929C-521E6C028250}"/>
              </a:ext>
            </a:extLst>
          </p:cNvPr>
          <p:cNvSpPr/>
          <p:nvPr/>
        </p:nvSpPr>
        <p:spPr>
          <a:xfrm flipH="1" flipV="1">
            <a:off x="6399758" y="3390429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6A08DC14-763D-4B7E-A9B2-E648F7A85258}"/>
              </a:ext>
            </a:extLst>
          </p:cNvPr>
          <p:cNvSpPr/>
          <p:nvPr/>
        </p:nvSpPr>
        <p:spPr>
          <a:xfrm>
            <a:off x="6388390" y="6226624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="" xmlns:a16="http://schemas.microsoft.com/office/drawing/2014/main" id="{B7446C29-BE85-45CF-B45C-4427704B35EF}"/>
              </a:ext>
            </a:extLst>
          </p:cNvPr>
          <p:cNvSpPr/>
          <p:nvPr/>
        </p:nvSpPr>
        <p:spPr>
          <a:xfrm>
            <a:off x="2184131" y="5912357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5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30" grpId="0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/>
      <p:bldP spid="3" grpId="0"/>
      <p:bldP spid="37" grpId="0"/>
      <p:bldP spid="42" grpId="0"/>
      <p:bldP spid="47" grpId="0"/>
      <p:bldP spid="6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4564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7" name="箭號: 向右 16">
            <a:extLst>
              <a:ext uri="{FF2B5EF4-FFF2-40B4-BE49-F238E27FC236}">
                <a16:creationId xmlns="" xmlns:a16="http://schemas.microsoft.com/office/drawing/2014/main" id="{1B1AD4B2-E573-49C7-B4E9-461732CF0BBE}"/>
              </a:ext>
            </a:extLst>
          </p:cNvPr>
          <p:cNvSpPr/>
          <p:nvPr/>
        </p:nvSpPr>
        <p:spPr>
          <a:xfrm>
            <a:off x="3640958" y="214030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="" xmlns:a16="http://schemas.microsoft.com/office/drawing/2014/main" id="{089FA29A-4DCB-43FF-80CF-C4A66E201D5B}"/>
              </a:ext>
            </a:extLst>
          </p:cNvPr>
          <p:cNvSpPr/>
          <p:nvPr/>
        </p:nvSpPr>
        <p:spPr>
          <a:xfrm>
            <a:off x="6226719" y="214030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70820269-AD02-420C-9733-988B292B7BC5}"/>
              </a:ext>
            </a:extLst>
          </p:cNvPr>
          <p:cNvSpPr txBox="1"/>
          <p:nvPr/>
        </p:nvSpPr>
        <p:spPr>
          <a:xfrm>
            <a:off x="7078495" y="1775733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scalar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2615302" y="1934928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6681295" y="651223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=""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938346" y="1128277"/>
            <a:ext cx="742949" cy="763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281D5FD1-9969-432B-ACF9-9948396E2D97}"/>
              </a:ext>
            </a:extLst>
          </p:cNvPr>
          <p:cNvSpPr txBox="1"/>
          <p:nvPr/>
        </p:nvSpPr>
        <p:spPr>
          <a:xfrm>
            <a:off x="7139210" y="2259717"/>
            <a:ext cx="337639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value means real, smaller value means fake.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=""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1052094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3640460" y="377476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3613100" y="531733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7614184" y="374510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9" name="箭號: 向右 28">
            <a:extLst>
              <a:ext uri="{FF2B5EF4-FFF2-40B4-BE49-F238E27FC236}">
                <a16:creationId xmlns="" xmlns:a16="http://schemas.microsoft.com/office/drawing/2014/main" id="{207AB8FB-8298-45A5-8A57-76637A3F470E}"/>
              </a:ext>
            </a:extLst>
          </p:cNvPr>
          <p:cNvSpPr/>
          <p:nvPr/>
        </p:nvSpPr>
        <p:spPr>
          <a:xfrm>
            <a:off x="3205810" y="396533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="" xmlns:a16="http://schemas.microsoft.com/office/drawing/2014/main" id="{C6FA0708-2161-4442-8EF9-F17AA8C548D0}"/>
              </a:ext>
            </a:extLst>
          </p:cNvPr>
          <p:cNvSpPr/>
          <p:nvPr/>
        </p:nvSpPr>
        <p:spPr>
          <a:xfrm>
            <a:off x="3200765" y="549456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="" xmlns:a16="http://schemas.microsoft.com/office/drawing/2014/main" id="{37B7860A-B41B-4028-A22D-C580BDAC41E3}"/>
              </a:ext>
            </a:extLst>
          </p:cNvPr>
          <p:cNvSpPr/>
          <p:nvPr/>
        </p:nvSpPr>
        <p:spPr>
          <a:xfrm>
            <a:off x="7193214" y="391078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="" xmlns:a16="http://schemas.microsoft.com/office/drawing/2014/main" id="{D4B0CC1C-45AE-478F-B321-3FEBD5FB6BDB}"/>
              </a:ext>
            </a:extLst>
          </p:cNvPr>
          <p:cNvSpPr/>
          <p:nvPr/>
        </p:nvSpPr>
        <p:spPr>
          <a:xfrm>
            <a:off x="5011185" y="396533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="" xmlns:a16="http://schemas.microsoft.com/office/drawing/2014/main" id="{02FF98EA-FADD-4201-AED6-A28DF90292B2}"/>
              </a:ext>
            </a:extLst>
          </p:cNvPr>
          <p:cNvSpPr/>
          <p:nvPr/>
        </p:nvSpPr>
        <p:spPr>
          <a:xfrm>
            <a:off x="5006140" y="549456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="" xmlns:a16="http://schemas.microsoft.com/office/drawing/2014/main" id="{18B4ADB2-E953-42B5-BACB-5522C0B02D3F}"/>
              </a:ext>
            </a:extLst>
          </p:cNvPr>
          <p:cNvSpPr/>
          <p:nvPr/>
        </p:nvSpPr>
        <p:spPr>
          <a:xfrm>
            <a:off x="8985256" y="395121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5440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=""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9443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=""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5429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7586824" y="5373329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42" name="箭號: 向右 41">
            <a:extLst>
              <a:ext uri="{FF2B5EF4-FFF2-40B4-BE49-F238E27FC236}">
                <a16:creationId xmlns="" xmlns:a16="http://schemas.microsoft.com/office/drawing/2014/main" id="{475C192C-7740-4C5A-AC9E-F1C824DC500A}"/>
              </a:ext>
            </a:extLst>
          </p:cNvPr>
          <p:cNvSpPr/>
          <p:nvPr/>
        </p:nvSpPr>
        <p:spPr>
          <a:xfrm>
            <a:off x="7174489" y="555055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="" xmlns:a16="http://schemas.microsoft.com/office/drawing/2014/main" id="{6D1ADAD4-EFF9-497F-A389-2D0EB9D7D948}"/>
              </a:ext>
            </a:extLst>
          </p:cNvPr>
          <p:cNvSpPr/>
          <p:nvPr/>
        </p:nvSpPr>
        <p:spPr>
          <a:xfrm>
            <a:off x="8979864" y="5550553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=""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9403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150" y="5330665"/>
            <a:ext cx="866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 animBg="1"/>
      <p:bldP spid="5" grpId="0"/>
      <p:bldP spid="22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4" grpId="0"/>
      <p:bldP spid="37" grpId="0"/>
      <p:bldP spid="38" grpId="0"/>
      <p:bldP spid="41" grpId="0" animBg="1"/>
      <p:bldP spid="42" grpId="0" animBg="1"/>
      <p:bldP spid="43" grpId="0" animBg="1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7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2547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493612" y="60738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5423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5423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8298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8298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4298677" y="460346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4414" y="460346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4298677" y="199692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7174414" y="1996923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469" y="3325051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890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7756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3450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6182024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5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3275919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3244473" y="3888704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8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6157452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6142935" y="3861698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3686" y="3367929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9038984" y="3019774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9054420" y="3861698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=""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6660919" y="447238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81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963" y="2987528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743" y="3564297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5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593275" y="3339415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2449575" y="392431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201743" y="3963082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365515" y="4037048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136991" y="4036577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2950027" y="4037047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5416114" y="406777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30237" y="2840782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137770" y="2719716"/>
                <a:ext cx="100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blipFill>
                <a:blip r:embed="rId8"/>
                <a:stretch>
                  <a:fillRect r="-18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3369" y="2703364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8136253" y="2703365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7580847" y="4272613"/>
            <a:ext cx="790612" cy="3598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6597655" y="4688720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xmlns="" id="{CC10B3F3-CB79-4372-A14D-F536A45AC00A}"/>
              </a:ext>
            </a:extLst>
          </p:cNvPr>
          <p:cNvSpPr/>
          <p:nvPr/>
        </p:nvSpPr>
        <p:spPr>
          <a:xfrm>
            <a:off x="2260740" y="377711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xmlns="" id="{8BC686EB-7409-41EA-A511-D377676EE5B0}"/>
              </a:ext>
            </a:extLst>
          </p:cNvPr>
          <p:cNvSpPr/>
          <p:nvPr/>
        </p:nvSpPr>
        <p:spPr>
          <a:xfrm>
            <a:off x="2257105" y="407676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xmlns="" id="{144A6EA9-FBA8-4012-87C9-51DCB45C050A}"/>
              </a:ext>
            </a:extLst>
          </p:cNvPr>
          <p:cNvSpPr/>
          <p:nvPr/>
        </p:nvSpPr>
        <p:spPr>
          <a:xfrm>
            <a:off x="2676684" y="401633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xmlns="" id="{451973A5-8668-4883-9680-1EAD3DE2F4F5}"/>
              </a:ext>
            </a:extLst>
          </p:cNvPr>
          <p:cNvSpPr/>
          <p:nvPr/>
        </p:nvSpPr>
        <p:spPr>
          <a:xfrm>
            <a:off x="2614650" y="374690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xmlns="" id="{6F20E783-2CA8-440C-845E-EBE463841E26}"/>
              </a:ext>
            </a:extLst>
          </p:cNvPr>
          <p:cNvSpPr/>
          <p:nvPr/>
        </p:nvSpPr>
        <p:spPr>
          <a:xfrm>
            <a:off x="6096968" y="35672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xmlns="" id="{B836281E-32A0-49A5-BED7-468EC1D4377C}"/>
              </a:ext>
            </a:extLst>
          </p:cNvPr>
          <p:cNvSpPr/>
          <p:nvPr/>
        </p:nvSpPr>
        <p:spPr>
          <a:xfrm>
            <a:off x="6400831" y="37284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xmlns="" id="{68FE7DAD-6641-43BE-8403-278B93AEEDA0}"/>
              </a:ext>
            </a:extLst>
          </p:cNvPr>
          <p:cNvSpPr/>
          <p:nvPr/>
        </p:nvSpPr>
        <p:spPr>
          <a:xfrm>
            <a:off x="6890242" y="348377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xmlns="" id="{65DCECDA-3B1F-4126-A037-699E8F9D2CA1}"/>
              </a:ext>
            </a:extLst>
          </p:cNvPr>
          <p:cNvSpPr/>
          <p:nvPr/>
        </p:nvSpPr>
        <p:spPr>
          <a:xfrm>
            <a:off x="6925338" y="376079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xmlns="" id="{65FD7BF4-54E1-4085-87C6-6BF97703D898}"/>
              </a:ext>
            </a:extLst>
          </p:cNvPr>
          <p:cNvSpPr txBox="1"/>
          <p:nvPr/>
        </p:nvSpPr>
        <p:spPr>
          <a:xfrm>
            <a:off x="4316174" y="6201934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compute the divergence?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="" xmlns:a16="http://schemas.microsoft.com/office/drawing/2014/main" id="{EF2F0C89-561E-40FF-9D58-41F0B211880B}"/>
                  </a:ext>
                </a:extLst>
              </p:cNvPr>
              <p:cNvSpPr/>
              <p:nvPr/>
            </p:nvSpPr>
            <p:spPr>
              <a:xfrm>
                <a:off x="2123622" y="5281665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F2F0C89-561E-40FF-9D58-41F0B2118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="" xmlns:a16="http://schemas.microsoft.com/office/drawing/2014/main" id="{6D942A9E-09E4-482C-9D3A-B5916B37B47C}"/>
                  </a:ext>
                </a:extLst>
              </p:cNvPr>
              <p:cNvSpPr txBox="1"/>
              <p:nvPr/>
            </p:nvSpPr>
            <p:spPr>
              <a:xfrm>
                <a:off x="4311839" y="5815932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D942A9E-09E4-482C-9D3A-B5916B37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blipFill>
                <a:blip r:embed="rId12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xmlns="" id="{4B0DE0F8-6EA8-4A99-B91F-D351ACE6BDFE}"/>
              </a:ext>
            </a:extLst>
          </p:cNvPr>
          <p:cNvCxnSpPr>
            <a:cxnSpLocks/>
          </p:cNvCxnSpPr>
          <p:nvPr/>
        </p:nvCxnSpPr>
        <p:spPr>
          <a:xfrm>
            <a:off x="4386399" y="5743361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="" xmlns:a16="http://schemas.microsoft.com/office/drawing/2014/main" id="{4110AECD-6F53-4CDB-8159-9B013198A5E5}"/>
                  </a:ext>
                </a:extLst>
              </p:cNvPr>
              <p:cNvSpPr txBox="1"/>
              <p:nvPr/>
            </p:nvSpPr>
            <p:spPr>
              <a:xfrm>
                <a:off x="7355652" y="608627"/>
                <a:ext cx="268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: an image (a high-dimensional vector)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110AECD-6F53-4CDB-8159-9B013198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blipFill>
                <a:blip r:embed="rId13"/>
                <a:stretch>
                  <a:fillRect l="-3636" t="-5882" r="-18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4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/>
      <p:bldP spid="18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 animBg="1"/>
      <p:bldP spid="39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3845078" y="1445365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=""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2282522" y="2147655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, we can sample from them.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xmlns="" id="{4D4D785D-19C5-4AEF-BF2D-2484C70115E8}"/>
              </a:ext>
            </a:extLst>
          </p:cNvPr>
          <p:cNvSpPr txBox="1"/>
          <p:nvPr/>
        </p:nvSpPr>
        <p:spPr>
          <a:xfrm>
            <a:off x="5490023" y="3317651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xmlns="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026" y="5063476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DCFCFE5B-B08E-4632-9E48-54350FE2E3BD}"/>
              </a:ext>
            </a:extLst>
          </p:cNvPr>
          <p:cNvGrpSpPr/>
          <p:nvPr/>
        </p:nvGrpSpPr>
        <p:grpSpPr>
          <a:xfrm>
            <a:off x="6975026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xmlns="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xmlns="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xmlns="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xmlns="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350F8FD8-68B0-4B5C-A36B-DC6F550C3B7D}"/>
              </a:ext>
            </a:extLst>
          </p:cNvPr>
          <p:cNvSpPr/>
          <p:nvPr/>
        </p:nvSpPr>
        <p:spPr>
          <a:xfrm>
            <a:off x="5522575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xmlns="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5085565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B4E695C6-4790-442F-8301-7888909E6204}"/>
              </a:ext>
            </a:extLst>
          </p:cNvPr>
          <p:cNvSpPr/>
          <p:nvPr/>
        </p:nvSpPr>
        <p:spPr>
          <a:xfrm rot="5400000">
            <a:off x="3287594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C9355552-95DB-4AB2-A8E6-B222A1FD3D76}"/>
              </a:ext>
            </a:extLst>
          </p:cNvPr>
          <p:cNvSpPr/>
          <p:nvPr/>
        </p:nvSpPr>
        <p:spPr>
          <a:xfrm rot="5400000">
            <a:off x="3672031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48DFAA54-0B57-4589-95F1-467F0B70123B}"/>
              </a:ext>
            </a:extLst>
          </p:cNvPr>
          <p:cNvSpPr/>
          <p:nvPr/>
        </p:nvSpPr>
        <p:spPr>
          <a:xfrm rot="5400000">
            <a:off x="4056468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01D392E5-4A03-44C1-B20C-A6E6D2E3D6B3}"/>
              </a:ext>
            </a:extLst>
          </p:cNvPr>
          <p:cNvSpPr/>
          <p:nvPr/>
        </p:nvSpPr>
        <p:spPr>
          <a:xfrm rot="5400000">
            <a:off x="4440904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xmlns="" id="{871E1BAB-30A4-4E5F-84FD-2160C6E4DA78}"/>
              </a:ext>
            </a:extLst>
          </p:cNvPr>
          <p:cNvSpPr txBox="1"/>
          <p:nvPr/>
        </p:nvSpPr>
        <p:spPr>
          <a:xfrm>
            <a:off x="1828290" y="4994104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sample from normal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xmlns="" id="{C4ACE876-8DAC-42C2-8B94-C72FC4DBF472}"/>
              </a:ext>
            </a:extLst>
          </p:cNvPr>
          <p:cNvSpPr txBox="1"/>
          <p:nvPr/>
        </p:nvSpPr>
        <p:spPr>
          <a:xfrm>
            <a:off x="1918426" y="3551607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xmlns="" id="{6FFC2CCC-8319-44BE-B485-DDA826443BC7}"/>
              </a:ext>
            </a:extLst>
          </p:cNvPr>
          <p:cNvGrpSpPr/>
          <p:nvPr/>
        </p:nvGrpSpPr>
        <p:grpSpPr>
          <a:xfrm>
            <a:off x="3399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xmlns="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xmlns="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xmlns="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xmlns="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xmlns="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xmlns="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xmlns="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xmlns="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xmlns="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xmlns="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xmlns="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xmlns="" id="{CF7D0CE4-D409-4683-A2FF-E1AF3F93502E}"/>
              </a:ext>
            </a:extLst>
          </p:cNvPr>
          <p:cNvSpPr/>
          <p:nvPr/>
        </p:nvSpPr>
        <p:spPr>
          <a:xfrm>
            <a:off x="5235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xmlns="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6495484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=""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7703533" y="5841412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=""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7068484" y="4219414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95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 animBg="1"/>
      <p:bldP spid="8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689</Words>
  <Application>Microsoft Office PowerPoint</Application>
  <PresentationFormat>宽屏</PresentationFormat>
  <Paragraphs>203</Paragraphs>
  <Slides>21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Halvetica</vt:lpstr>
      <vt:lpstr>新細明體</vt:lpstr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Introduction of Generative Adversarial Network (GAN)</vt:lpstr>
      <vt:lpstr>Discriminative Model</vt:lpstr>
      <vt:lpstr>Generation</vt:lpstr>
      <vt:lpstr>Maximum Likelihood Estimation</vt:lpstr>
      <vt:lpstr>Basic Idea of GAN</vt:lpstr>
      <vt:lpstr>Basic Idea of GAN</vt:lpstr>
      <vt:lpstr>Basic Idea of GAN</vt:lpstr>
      <vt:lpstr>Generator </vt:lpstr>
      <vt:lpstr>Discriminator</vt:lpstr>
      <vt:lpstr>Discriminator</vt:lpstr>
      <vt:lpstr>PowerPoint 演示文稿</vt:lpstr>
      <vt:lpstr>PowerPoint 演示文稿</vt:lpstr>
      <vt:lpstr>PowerPoint 演示文稿</vt:lpstr>
      <vt:lpstr>Application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Genevieve</dc:creator>
  <cp:lastModifiedBy>Genevieve</cp:lastModifiedBy>
  <cp:revision>41</cp:revision>
  <dcterms:created xsi:type="dcterms:W3CDTF">2018-07-22T06:28:17Z</dcterms:created>
  <dcterms:modified xsi:type="dcterms:W3CDTF">2018-07-23T10:41:24Z</dcterms:modified>
</cp:coreProperties>
</file>